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7" r:id="rId2"/>
    <p:sldId id="286" r:id="rId3"/>
    <p:sldId id="280" r:id="rId4"/>
    <p:sldId id="281" r:id="rId5"/>
    <p:sldId id="285" r:id="rId6"/>
    <p:sldId id="282" r:id="rId7"/>
    <p:sldId id="283" r:id="rId8"/>
    <p:sldId id="284" r:id="rId9"/>
    <p:sldId id="287" r:id="rId10"/>
    <p:sldId id="294" r:id="rId11"/>
    <p:sldId id="288" r:id="rId12"/>
    <p:sldId id="28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E3D"/>
    <a:srgbClr val="137724"/>
    <a:srgbClr val="168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A95E-31F4-4E77-B691-CFCAE545CCED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B1753-254F-43A7-A832-BCAB153432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25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1753-254F-43A7-A832-BCAB15343216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097D39-1105-4089-9FDF-6415A1DAB361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6975D9-4581-4AE1-9C30-8FCC7D420C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llatra-partner.org/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ulsar.kiev.ua/solnechnye-fotomoduli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allatra-partner.org/ru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allatra-partner.org/ru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431064"/>
            <a:ext cx="6656527" cy="1798136"/>
          </a:xfrm>
        </p:spPr>
        <p:txBody>
          <a:bodyPr/>
          <a:lstStyle/>
          <a:p>
            <a:pPr marL="0" indent="0">
              <a:buNone/>
            </a:pPr>
            <a:r>
              <a:rPr lang="ru-RU" sz="5000" dirty="0" smtClean="0"/>
              <a:t>Энергия для Лучшей Жизни!</a:t>
            </a:r>
            <a:endParaRPr lang="uk-UA" sz="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524"/>
            <a:ext cx="9144000" cy="2537460"/>
          </a:xfrm>
          <a:prstGeom prst="rect">
            <a:avLst/>
          </a:prstGeom>
          <a:effectLst>
            <a:glow rad="330200">
              <a:schemeClr val="bg1"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3850046" cy="8619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401318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ООО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Пульсар Лимитед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04524"/>
            <a:ext cx="791041" cy="99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912" y="267568"/>
            <a:ext cx="5184576" cy="14332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800" dirty="0" smtClean="0"/>
              <a:t>Солнечные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3200" dirty="0" smtClean="0"/>
              <a:t>Фотомодули </a:t>
            </a:r>
            <a:r>
              <a:rPr lang="en-US" sz="3200" dirty="0" smtClean="0"/>
              <a:t>TOP-</a:t>
            </a:r>
            <a:r>
              <a:rPr lang="ru-RU" sz="3200" dirty="0" smtClean="0"/>
              <a:t>класса</a:t>
            </a:r>
            <a:endParaRPr lang="ru-RU" sz="3200" baseline="4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697" y="1844824"/>
            <a:ext cx="8289743" cy="16696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Ключевые материалы от ведущих мировых производителей:</a:t>
            </a:r>
            <a:endParaRPr lang="ru-RU" sz="2000" dirty="0" smtClean="0">
              <a:solidFill>
                <a:srgbClr val="1C6E3D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dirty="0" smtClean="0"/>
              <a:t>Солнечные элементы </a:t>
            </a:r>
            <a:r>
              <a:rPr lang="ru-RU" sz="1600" dirty="0"/>
              <a:t>- от </a:t>
            </a:r>
            <a:r>
              <a:rPr lang="ru-RU" sz="1600" b="1" dirty="0"/>
              <a:t>Q-</a:t>
            </a:r>
            <a:r>
              <a:rPr lang="ru-RU" sz="1600" b="1" dirty="0" err="1"/>
              <a:t>Cell</a:t>
            </a:r>
            <a:r>
              <a:rPr lang="ru-RU" sz="1600" b="1" dirty="0"/>
              <a:t> </a:t>
            </a:r>
            <a:r>
              <a:rPr lang="ru-RU" sz="1600" dirty="0"/>
              <a:t>(Германия) и </a:t>
            </a:r>
            <a:r>
              <a:rPr lang="ru-RU" sz="1600" b="1" dirty="0" err="1"/>
              <a:t>Motech</a:t>
            </a:r>
            <a:r>
              <a:rPr lang="ru-RU" sz="1600" b="1" dirty="0"/>
              <a:t> </a:t>
            </a:r>
            <a:r>
              <a:rPr lang="ru-RU" sz="1600" dirty="0"/>
              <a:t>(Япония</a:t>
            </a:r>
            <a:r>
              <a:rPr lang="ru-RU" sz="1600" dirty="0" smtClean="0"/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dirty="0"/>
              <a:t>EVA пленка - от </a:t>
            </a:r>
            <a:r>
              <a:rPr lang="ru-RU" sz="1600" b="1" dirty="0" err="1"/>
              <a:t>BridgeStone</a:t>
            </a:r>
            <a:r>
              <a:rPr lang="ru-RU" sz="1600" dirty="0"/>
              <a:t> (Япония</a:t>
            </a:r>
            <a:r>
              <a:rPr lang="ru-RU" sz="1600" dirty="0" smtClean="0"/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dirty="0"/>
              <a:t>Органический титанат TPT - от </a:t>
            </a:r>
            <a:r>
              <a:rPr lang="ru-RU" sz="1600" b="1" dirty="0" err="1"/>
              <a:t>Nippon</a:t>
            </a:r>
            <a:r>
              <a:rPr lang="ru-RU" sz="1600" b="1" dirty="0"/>
              <a:t> </a:t>
            </a:r>
            <a:r>
              <a:rPr lang="ru-RU" sz="1600" dirty="0"/>
              <a:t>(Япония</a:t>
            </a:r>
            <a:r>
              <a:rPr lang="ru-RU" sz="1600" dirty="0" smtClean="0"/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dirty="0" smtClean="0"/>
              <a:t>И другие компоненты премиум-класса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697" y="35865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C6E3D"/>
                </a:solidFill>
              </a:rPr>
              <a:t>Монокристаллические</a:t>
            </a:r>
            <a:endParaRPr lang="ru-RU" dirty="0">
              <a:solidFill>
                <a:srgbClr val="1C6E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5865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C6E3D"/>
                </a:solidFill>
              </a:rPr>
              <a:t>Поликристаллические</a:t>
            </a:r>
            <a:endParaRPr lang="ru-RU" dirty="0">
              <a:solidFill>
                <a:srgbClr val="1C6E3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02" y="3972071"/>
            <a:ext cx="1177626" cy="2625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1" y="3955851"/>
            <a:ext cx="1120514" cy="26415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86" y="4365104"/>
            <a:ext cx="3149283" cy="1728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59688" y="3586520"/>
            <a:ext cx="198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C6E3D"/>
                </a:solidFill>
              </a:rPr>
              <a:t>Сертификация согласно:</a:t>
            </a:r>
            <a:endParaRPr lang="ru-RU" dirty="0">
              <a:solidFill>
                <a:srgbClr val="1C6E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5269" y="6228020"/>
            <a:ext cx="315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Подробнее по </a:t>
            </a:r>
            <a:r>
              <a:rPr lang="ru-RU" dirty="0" smtClean="0">
                <a:solidFill>
                  <a:srgbClr val="1C6E3D"/>
                </a:solidFill>
                <a:hlinkClick r:id="rId8"/>
              </a:rPr>
              <a:t>этой ссылке</a:t>
            </a:r>
            <a:r>
              <a:rPr lang="ru-RU" dirty="0" smtClean="0">
                <a:solidFill>
                  <a:srgbClr val="1C6E3D"/>
                </a:solidFill>
              </a:rPr>
              <a:t>.</a:t>
            </a:r>
            <a:endParaRPr lang="ru-RU" dirty="0">
              <a:solidFill>
                <a:srgbClr val="1C6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912" y="188640"/>
            <a:ext cx="5184576" cy="14332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800" dirty="0" smtClean="0"/>
              <a:t>..и многое другое!</a:t>
            </a:r>
            <a:endParaRPr lang="ru-RU" sz="3200" baseline="4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988840"/>
            <a:ext cx="8064896" cy="36317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1800"/>
              </a:spcAft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ассортименте компании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EverExceed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имеется также множество другого высококачественного электропитающего оборудования:</a:t>
            </a:r>
          </a:p>
          <a:p>
            <a:pPr marL="342900" lvl="0" indent="-342900">
              <a:lnSpc>
                <a:spcPts val="2500"/>
              </a:lnSpc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rgbClr val="1C6E3D"/>
                </a:solidFill>
              </a:rPr>
              <a:t>ИБП различных типов</a:t>
            </a:r>
          </a:p>
          <a:p>
            <a:pPr marL="342900" lvl="0" indent="-342900">
              <a:lnSpc>
                <a:spcPts val="2500"/>
              </a:lnSpc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rgbClr val="1C6E3D"/>
                </a:solidFill>
              </a:rPr>
              <a:t>Зарядные устройства и выпрямители</a:t>
            </a:r>
          </a:p>
          <a:p>
            <a:pPr marL="342900" lvl="0" indent="-342900">
              <a:lnSpc>
                <a:spcPts val="2500"/>
              </a:lnSpc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 smtClean="0">
                <a:solidFill>
                  <a:srgbClr val="1C6E3D"/>
                </a:solidFill>
              </a:rPr>
              <a:t>Солнечные инверторы </a:t>
            </a:r>
            <a:r>
              <a:rPr lang="en-US" sz="2000" b="1" dirty="0" smtClean="0">
                <a:solidFill>
                  <a:srgbClr val="1C6E3D"/>
                </a:solidFill>
              </a:rPr>
              <a:t>On-Grid </a:t>
            </a:r>
            <a:r>
              <a:rPr lang="ru-RU" sz="2000" b="1" dirty="0" smtClean="0">
                <a:solidFill>
                  <a:srgbClr val="1C6E3D"/>
                </a:solidFill>
              </a:rPr>
              <a:t>типа</a:t>
            </a:r>
            <a:br>
              <a:rPr lang="ru-RU" sz="2000" b="1" dirty="0" smtClean="0">
                <a:solidFill>
                  <a:srgbClr val="1C6E3D"/>
                </a:solidFill>
              </a:rPr>
            </a:br>
            <a:endParaRPr lang="ru-RU" sz="2000" b="1" dirty="0">
              <a:solidFill>
                <a:srgbClr val="1C6E3D"/>
              </a:solidFill>
            </a:endParaRPr>
          </a:p>
          <a:p>
            <a:pPr lvl="0" algn="ctr">
              <a:lnSpc>
                <a:spcPts val="28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вопросам получения дополнительной информации, пожалуйста, обращайтесь к специалистам компании </a:t>
            </a:r>
          </a:p>
          <a:p>
            <a:pPr lvl="0" algn="ctr">
              <a:lnSpc>
                <a:spcPts val="28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«Пульсар Лимитед».</a:t>
            </a:r>
          </a:p>
        </p:txBody>
      </p:sp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5" y="5692980"/>
            <a:ext cx="772909" cy="9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2530" y="1628800"/>
            <a:ext cx="5832648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5400" dirty="0" smtClean="0"/>
              <a:t>Спасибо за внимание!</a:t>
            </a:r>
            <a:endParaRPr lang="ru-RU" sz="3600" baseline="45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60483"/>
            <a:ext cx="4139952" cy="114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4905187"/>
            <a:ext cx="2376264" cy="3665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r">
              <a:lnSpc>
                <a:spcPts val="23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С уважением,</a:t>
            </a:r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36" y="3511461"/>
            <a:ext cx="1035035" cy="13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35896" y="260648"/>
            <a:ext cx="5328592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uk-UA" sz="4800" dirty="0" smtClean="0"/>
              <a:t>Кратко о </a:t>
            </a:r>
            <a:r>
              <a:rPr lang="uk-UA" sz="4800" dirty="0" err="1" smtClean="0"/>
              <a:t>бренде</a:t>
            </a:r>
            <a:endParaRPr lang="en-US" sz="4800" dirty="0" smtClean="0"/>
          </a:p>
          <a:p>
            <a:pPr marL="0" indent="0">
              <a:spcBef>
                <a:spcPts val="600"/>
              </a:spcBef>
              <a:buFont typeface="Georgia" pitchFamily="18" charset="0"/>
              <a:buNone/>
            </a:pPr>
            <a:r>
              <a:rPr lang="en-US" sz="2000" dirty="0" smtClean="0"/>
              <a:t>EverExceed Industrial Corporation Ltd.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5760640" cy="21570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Б</a:t>
            </a:r>
            <a:r>
              <a:rPr lang="ru-RU" sz="1600" dirty="0" smtClean="0">
                <a:solidFill>
                  <a:schemeClr val="tx2"/>
                </a:solidFill>
              </a:rPr>
              <a:t>ританская корпорация, основана в 1985 г.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 ТОП-3 мировых производителей промышленных АКБ </a:t>
            </a:r>
          </a:p>
          <a:p>
            <a:pPr>
              <a:lnSpc>
                <a:spcPts val="2300"/>
              </a:lnSpc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и солнечных фотомодулей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перации на 6 континентах, в более чем 50 странах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ертификация </a:t>
            </a:r>
            <a:r>
              <a:rPr lang="en-US" sz="1600" dirty="0" smtClean="0">
                <a:solidFill>
                  <a:schemeClr val="tx2"/>
                </a:solidFill>
              </a:rPr>
              <a:t>ISO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CE, OHSAS, IEC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EMC, </a:t>
            </a:r>
            <a:r>
              <a:rPr lang="en-US" sz="1600" dirty="0" err="1" smtClean="0">
                <a:solidFill>
                  <a:schemeClr val="tx2"/>
                </a:solidFill>
              </a:rPr>
              <a:t>RoHS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и др.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обственный научно-исследовательский центр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сновной упор на инновации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0856" y="3127817"/>
            <a:ext cx="3763632" cy="34137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b="1" dirty="0" smtClean="0">
                <a:solidFill>
                  <a:srgbClr val="1C6E3D"/>
                </a:solidFill>
              </a:rPr>
              <a:t>П</a:t>
            </a:r>
            <a:r>
              <a:rPr lang="ru-RU" sz="2000" dirty="0" smtClean="0">
                <a:solidFill>
                  <a:srgbClr val="1C6E3D"/>
                </a:solidFill>
              </a:rPr>
              <a:t>родукция</a:t>
            </a: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ромышленные аккумуляторы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А</a:t>
            </a:r>
            <a:r>
              <a:rPr lang="ru-RU" sz="1600" dirty="0" smtClean="0">
                <a:solidFill>
                  <a:schemeClr val="tx2"/>
                </a:solidFill>
              </a:rPr>
              <a:t>ккумуляторные шкафы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БП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ромышленные выпрямители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олнечные фотомодули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нверторы и контроллеры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мпульсные источники питания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Т</a:t>
            </a:r>
            <a:r>
              <a:rPr lang="ru-RU" sz="1600" dirty="0" smtClean="0">
                <a:solidFill>
                  <a:schemeClr val="tx2"/>
                </a:solidFill>
              </a:rPr>
              <a:t>елекоммуникационные ЭПУ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А</a:t>
            </a:r>
            <a:r>
              <a:rPr lang="ru-RU" sz="1600" dirty="0" smtClean="0">
                <a:solidFill>
                  <a:schemeClr val="tx2"/>
                </a:solidFill>
              </a:rPr>
              <a:t>ВР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en-US" sz="1600" b="1" dirty="0" smtClean="0">
                <a:solidFill>
                  <a:schemeClr val="tx2"/>
                </a:solidFill>
              </a:rPr>
              <a:t>L</a:t>
            </a:r>
            <a:r>
              <a:rPr lang="en-US" sz="1600" dirty="0" smtClean="0">
                <a:solidFill>
                  <a:schemeClr val="tx2"/>
                </a:solidFill>
              </a:rPr>
              <a:t>ED-</a:t>
            </a:r>
            <a:r>
              <a:rPr lang="ru-RU" sz="1600" dirty="0" smtClean="0">
                <a:solidFill>
                  <a:schemeClr val="tx2"/>
                </a:solidFill>
              </a:rPr>
              <a:t>освещение 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4212720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469460" cy="10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51920" y="260648"/>
            <a:ext cx="5112568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Georgia" pitchFamily="18" charset="0"/>
              <a:buNone/>
            </a:pPr>
            <a:r>
              <a:rPr lang="ru-RU" sz="4800" dirty="0" smtClean="0"/>
              <a:t>Аккумуляторы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Font typeface="Georgia" pitchFamily="18" charset="0"/>
              <a:buNone/>
            </a:pPr>
            <a:r>
              <a:rPr lang="ru-RU" sz="3200" dirty="0" smtClean="0"/>
              <a:t>Премиум-класса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1916832"/>
            <a:ext cx="4392488" cy="26058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П</a:t>
            </a:r>
            <a:r>
              <a:rPr lang="ru-RU" sz="2000" dirty="0" smtClean="0">
                <a:solidFill>
                  <a:srgbClr val="1C6E3D"/>
                </a:solidFill>
              </a:rPr>
              <a:t>ринципы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рименение исключительно чистых активных материалов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атегорический </a:t>
            </a:r>
            <a:r>
              <a:rPr lang="ru-RU" sz="1600" dirty="0">
                <a:solidFill>
                  <a:schemeClr val="tx2"/>
                </a:solidFill>
              </a:rPr>
              <a:t>отказ от использования переработанных (вторичных) </a:t>
            </a:r>
            <a:r>
              <a:rPr lang="ru-RU" sz="1600" dirty="0" smtClean="0">
                <a:solidFill>
                  <a:schemeClr val="tx2"/>
                </a:solidFill>
              </a:rPr>
              <a:t>металлов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Т</a:t>
            </a:r>
            <a:r>
              <a:rPr lang="ru-RU" sz="1600" dirty="0" smtClean="0">
                <a:solidFill>
                  <a:schemeClr val="tx2"/>
                </a:solidFill>
              </a:rPr>
              <a:t>ехнологические инновации и «ноу-хау»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онтроль </a:t>
            </a:r>
            <a:r>
              <a:rPr lang="ru-RU" sz="1600" dirty="0">
                <a:solidFill>
                  <a:schemeClr val="tx2"/>
                </a:solidFill>
              </a:rPr>
              <a:t>качества на всех этапах производства 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43" y="1916832"/>
            <a:ext cx="4495273" cy="29007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О </a:t>
            </a:r>
            <a:r>
              <a:rPr lang="ru-RU" sz="2000" dirty="0" smtClean="0">
                <a:solidFill>
                  <a:srgbClr val="1C6E3D"/>
                </a:solidFill>
              </a:rPr>
              <a:t>производстве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b="1" dirty="0" smtClean="0">
                <a:solidFill>
                  <a:schemeClr val="tx2"/>
                </a:solidFill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завода и </a:t>
            </a:r>
            <a:r>
              <a:rPr lang="ru-RU" b="1" dirty="0" smtClean="0">
                <a:solidFill>
                  <a:schemeClr val="tx2"/>
                </a:solidFill>
              </a:rPr>
              <a:t>2</a:t>
            </a:r>
            <a:r>
              <a:rPr lang="ru-RU" sz="1600" dirty="0" smtClean="0">
                <a:solidFill>
                  <a:schemeClr val="tx2"/>
                </a:solidFill>
              </a:rPr>
              <a:t> исследовательско-дизайнерских центра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овременное оборудование, компоненты и материалы из Германии и США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выше 20 модельных рядов аккумуляторных батарей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винцово-кислотные, щелочные, литиевые аккумуляторы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3" y="4970505"/>
            <a:ext cx="1170563" cy="1479645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9" y="5383526"/>
            <a:ext cx="1574842" cy="979902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87" y="4970505"/>
            <a:ext cx="1333014" cy="1479645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157192"/>
            <a:ext cx="1296144" cy="1350870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00" y="4785473"/>
            <a:ext cx="1318739" cy="1849708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46" y="5238317"/>
            <a:ext cx="1111773" cy="1211833"/>
          </a:xfrm>
          <a:prstGeom prst="rect">
            <a:avLst/>
          </a:prstGeom>
          <a:effectLst>
            <a:glow rad="381000">
              <a:schemeClr val="bg1">
                <a:alpha val="30000"/>
              </a:schemeClr>
            </a:glow>
          </a:effectLst>
        </p:spPr>
      </p:pic>
      <p:sp>
        <p:nvSpPr>
          <p:cNvPr id="25" name="Выгнутая вправо стрелка 24"/>
          <p:cNvSpPr/>
          <p:nvPr/>
        </p:nvSpPr>
        <p:spPr>
          <a:xfrm rot="14496650">
            <a:off x="3427344" y="1231471"/>
            <a:ext cx="835597" cy="1988538"/>
          </a:xfrm>
          <a:prstGeom prst="curvedLeftArrow">
            <a:avLst>
              <a:gd name="adj1" fmla="val 38252"/>
              <a:gd name="adj2" fmla="val 69622"/>
              <a:gd name="adj3" fmla="val 64736"/>
            </a:avLst>
          </a:prstGeom>
          <a:gradFill>
            <a:gsLst>
              <a:gs pos="100000">
                <a:schemeClr val="tx1">
                  <a:lumMod val="50000"/>
                  <a:lumOff val="50000"/>
                  <a:alpha val="34000"/>
                </a:schemeClr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51920" y="260648"/>
            <a:ext cx="5112568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Georgia" pitchFamily="18" charset="0"/>
              <a:buNone/>
            </a:pPr>
            <a:r>
              <a:rPr lang="ru-RU" sz="4800" dirty="0" smtClean="0"/>
              <a:t>Технология </a:t>
            </a:r>
            <a:r>
              <a:rPr lang="en-US" sz="4800" dirty="0" smtClean="0"/>
              <a:t>AGM </a:t>
            </a:r>
            <a:r>
              <a:rPr lang="ru-RU" sz="3200" dirty="0" smtClean="0"/>
              <a:t>Нового поколения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652" y="1906504"/>
            <a:ext cx="5195444" cy="20159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О</a:t>
            </a:r>
            <a:r>
              <a:rPr lang="ru-RU" sz="2000" dirty="0" smtClean="0">
                <a:solidFill>
                  <a:srgbClr val="1C6E3D"/>
                </a:solidFill>
              </a:rPr>
              <a:t>собенности технологии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собая чистота активных материалов (99,9999%)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нновационный состав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активных материалов пластин на базе </a:t>
            </a:r>
            <a:r>
              <a:rPr lang="en-US" sz="1600" dirty="0" err="1" smtClean="0">
                <a:solidFill>
                  <a:schemeClr val="tx2"/>
                </a:solidFill>
              </a:rPr>
              <a:t>Pb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Sn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Ca</a:t>
            </a:r>
            <a:r>
              <a:rPr lang="en-US" sz="1600" dirty="0" smtClean="0">
                <a:solidFill>
                  <a:schemeClr val="tx2"/>
                </a:solidFill>
              </a:rPr>
              <a:t>-Al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толщенные положительные пластины (3,4 мм)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птимальная плотность электролита (1,28 кг/л)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652" y="4114939"/>
            <a:ext cx="8651828" cy="23108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Д</a:t>
            </a:r>
            <a:r>
              <a:rPr lang="ru-RU" sz="2000" dirty="0" smtClean="0">
                <a:solidFill>
                  <a:srgbClr val="1C6E3D"/>
                </a:solidFill>
              </a:rPr>
              <a:t>остигаемые преимущества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овышенная емкость при большей компактности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сключительно высокие разрядные характеристики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двоенный циклический ресурс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(до 1000 циклов при </a:t>
            </a:r>
            <a:r>
              <a:rPr lang="en-US" sz="1600" dirty="0" smtClean="0">
                <a:solidFill>
                  <a:schemeClr val="tx2"/>
                </a:solidFill>
              </a:rPr>
              <a:t>DOD = 100%)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Б</a:t>
            </a:r>
            <a:r>
              <a:rPr lang="ru-RU" sz="1600" dirty="0" smtClean="0">
                <a:solidFill>
                  <a:schemeClr val="tx2"/>
                </a:solidFill>
              </a:rPr>
              <a:t>ыстрый ввод в эксплуатацию (105-110% емкости уже с первого цикла разряда)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лительный срок службы (до 20 лет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овышенная надежность (процент отказов </a:t>
            </a:r>
            <a:r>
              <a:rPr lang="ru-RU" sz="1600" b="1" dirty="0" smtClean="0">
                <a:solidFill>
                  <a:schemeClr val="tx2"/>
                </a:solidFill>
              </a:rPr>
              <a:t>менее 0,1%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" name="Выгнутая вправо стрелка 1"/>
          <p:cNvSpPr/>
          <p:nvPr/>
        </p:nvSpPr>
        <p:spPr>
          <a:xfrm rot="699192">
            <a:off x="3828671" y="3466867"/>
            <a:ext cx="983384" cy="1296144"/>
          </a:xfrm>
          <a:prstGeom prst="curvedLeftArrow">
            <a:avLst>
              <a:gd name="adj1" fmla="val 34887"/>
              <a:gd name="adj2" fmla="val 65902"/>
              <a:gd name="adj3" fmla="val 38493"/>
            </a:avLst>
          </a:prstGeom>
          <a:gradFill>
            <a:gsLst>
              <a:gs pos="100000">
                <a:schemeClr val="tx1">
                  <a:lumMod val="50000"/>
                  <a:lumOff val="50000"/>
                  <a:alpha val="34000"/>
                </a:schemeClr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15" y="1772816"/>
            <a:ext cx="3805489" cy="2716113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6564697" y="4518999"/>
            <a:ext cx="2448272" cy="461665"/>
          </a:xfrm>
          <a:prstGeom prst="rect">
            <a:avLst/>
          </a:prstGeom>
          <a:noFill/>
          <a:effectLst>
            <a:glow rad="406400">
              <a:srgbClr val="1C6E3D">
                <a:alpha val="43000"/>
              </a:srgbClr>
            </a:glow>
          </a:effectLst>
        </p:spPr>
        <p:txBody>
          <a:bodyPr wrap="square" numCol="1" rtlCol="0">
            <a:spAutoFit/>
          </a:bodyPr>
          <a:lstStyle/>
          <a:p>
            <a:pPr lvl="0" algn="r"/>
            <a:r>
              <a:rPr lang="en-US" sz="1200" b="1" dirty="0" smtClean="0">
                <a:solidFill>
                  <a:srgbClr val="1C6E3D"/>
                </a:solidFill>
              </a:rPr>
              <a:t>*</a:t>
            </a:r>
            <a:r>
              <a:rPr lang="ru-RU" sz="1200" b="1" dirty="0" smtClean="0">
                <a:solidFill>
                  <a:srgbClr val="1C6E3D"/>
                </a:solidFill>
              </a:rPr>
              <a:t>для серий </a:t>
            </a:r>
            <a:r>
              <a:rPr lang="en-US" sz="1200" b="1" dirty="0" smtClean="0">
                <a:solidFill>
                  <a:srgbClr val="1C6E3D"/>
                </a:solidFill>
              </a:rPr>
              <a:t>Standard Range </a:t>
            </a:r>
            <a:endParaRPr lang="ru-RU" sz="1200" b="1" dirty="0" smtClean="0">
              <a:solidFill>
                <a:srgbClr val="1C6E3D"/>
              </a:solidFill>
            </a:endParaRPr>
          </a:p>
          <a:p>
            <a:pPr lvl="0" algn="r"/>
            <a:r>
              <a:rPr lang="ru-RU" sz="1200" b="1" dirty="0" smtClean="0">
                <a:solidFill>
                  <a:srgbClr val="1C6E3D"/>
                </a:solidFill>
              </a:rPr>
              <a:t>и </a:t>
            </a:r>
            <a:r>
              <a:rPr lang="en-US" sz="1200" b="1" dirty="0" smtClean="0">
                <a:solidFill>
                  <a:srgbClr val="1C6E3D"/>
                </a:solidFill>
              </a:rPr>
              <a:t>Front Terminal</a:t>
            </a:r>
            <a:endParaRPr lang="ru-RU" sz="1200" b="1" dirty="0" smtClean="0">
              <a:solidFill>
                <a:srgbClr val="1C6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51920" y="260648"/>
            <a:ext cx="5112568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Georgia" pitchFamily="18" charset="0"/>
              <a:buNone/>
            </a:pPr>
            <a:r>
              <a:rPr lang="ru-RU" sz="4800" dirty="0" smtClean="0"/>
              <a:t>Технология </a:t>
            </a:r>
            <a:r>
              <a:rPr lang="en-US" sz="4800" dirty="0" smtClean="0"/>
              <a:t>GEL </a:t>
            </a:r>
            <a:r>
              <a:rPr lang="en-US" sz="3200" dirty="0" smtClean="0"/>
              <a:t>TRUE DRYFIT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652" y="1694175"/>
            <a:ext cx="5627492" cy="23108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В</a:t>
            </a:r>
            <a:r>
              <a:rPr lang="ru-RU" sz="2000" dirty="0" smtClean="0">
                <a:solidFill>
                  <a:srgbClr val="1C6E3D"/>
                </a:solidFill>
              </a:rPr>
              <a:t>ажные особенности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собая чистота и состав активных материалов 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Н</a:t>
            </a:r>
            <a:r>
              <a:rPr lang="ru-RU" sz="1600" dirty="0" smtClean="0">
                <a:solidFill>
                  <a:schemeClr val="tx2"/>
                </a:solidFill>
              </a:rPr>
              <a:t>астоящая немецкая технология </a:t>
            </a:r>
            <a:r>
              <a:rPr lang="en-US" sz="1600" dirty="0" smtClean="0">
                <a:solidFill>
                  <a:schemeClr val="tx2"/>
                </a:solidFill>
              </a:rPr>
              <a:t>“Dryfit”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сновные компоненты - из Германии 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толщенные положительные пластины (3,4 мм)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ачественное заполнение гелем с помощью спец. вакуумных машин: принцип </a:t>
            </a:r>
            <a:r>
              <a:rPr lang="en-US" sz="1600" dirty="0" smtClean="0">
                <a:solidFill>
                  <a:schemeClr val="tx2"/>
                </a:solidFill>
              </a:rPr>
              <a:t>“</a:t>
            </a:r>
            <a:r>
              <a:rPr lang="ru-RU" sz="1600" dirty="0" smtClean="0">
                <a:solidFill>
                  <a:schemeClr val="tx2"/>
                </a:solidFill>
              </a:rPr>
              <a:t>не больше и не меньше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52" y="4005064"/>
            <a:ext cx="6563596" cy="3872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3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М</a:t>
            </a:r>
            <a:r>
              <a:rPr lang="ru-RU" sz="2000" dirty="0" smtClean="0">
                <a:solidFill>
                  <a:srgbClr val="1C6E3D"/>
                </a:solidFill>
              </a:rPr>
              <a:t>одельные ряды гелевых аккумуляторов </a:t>
            </a:r>
            <a:r>
              <a:rPr lang="en-US" sz="2000" b="1" dirty="0" smtClean="0">
                <a:solidFill>
                  <a:srgbClr val="1C6E3D"/>
                </a:solidFill>
              </a:rPr>
              <a:t>EverExceed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09525" y="1906504"/>
            <a:ext cx="3528392" cy="2351857"/>
            <a:chOff x="5509525" y="1906504"/>
            <a:chExt cx="3528392" cy="2351857"/>
          </a:xfrm>
          <a:effectLst>
            <a:glow rad="165100">
              <a:srgbClr val="1C6E3D">
                <a:alpha val="17000"/>
              </a:srgbClr>
            </a:glo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177" y="1906504"/>
              <a:ext cx="1355505" cy="13784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906504"/>
              <a:ext cx="1832456" cy="13784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sp>
          <p:nvSpPr>
            <p:cNvPr id="6" name="TextBox 5"/>
            <p:cNvSpPr txBox="1"/>
            <p:nvPr/>
          </p:nvSpPr>
          <p:spPr>
            <a:xfrm>
              <a:off x="5509525" y="3304254"/>
              <a:ext cx="3528392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/>
                <a:t>С</a:t>
              </a:r>
              <a:r>
                <a:rPr lang="ru-RU" sz="1400" dirty="0" smtClean="0"/>
                <a:t>епараторы </a:t>
              </a:r>
              <a:r>
                <a:rPr lang="en-US" sz="1400" b="1" dirty="0"/>
                <a:t>AMER-SIL </a:t>
              </a:r>
              <a:r>
                <a:rPr lang="en-US" sz="1400" b="1" dirty="0" smtClean="0"/>
                <a:t>PVC-SiO2</a:t>
              </a:r>
              <a:r>
                <a:rPr lang="ru-RU" sz="1400" b="1" dirty="0" smtClean="0"/>
                <a:t> </a:t>
              </a:r>
              <a:r>
                <a:rPr lang="ru-RU" sz="1400" dirty="0" smtClean="0"/>
                <a:t>и гель </a:t>
              </a:r>
              <a:r>
                <a:rPr lang="en-US" sz="1400" b="1" dirty="0" err="1" smtClean="0"/>
                <a:t>Evonik</a:t>
              </a:r>
              <a:r>
                <a:rPr lang="en-US" sz="1400" b="1" dirty="0" smtClean="0"/>
                <a:t> AEROSIL</a:t>
              </a:r>
              <a:r>
                <a:rPr lang="ru-RU" sz="1400" b="1" dirty="0" smtClean="0"/>
                <a:t> </a:t>
              </a:r>
              <a:r>
                <a:rPr lang="en-US" sz="1400" b="1" dirty="0" smtClean="0"/>
                <a:t>@200</a:t>
              </a:r>
              <a:r>
                <a:rPr lang="ru-RU" sz="1400" dirty="0"/>
                <a:t> </a:t>
              </a:r>
              <a:r>
                <a:rPr lang="ru-RU" sz="1400" dirty="0" smtClean="0"/>
                <a:t>(Германия):</a:t>
              </a:r>
            </a:p>
            <a:p>
              <a:pPr algn="r"/>
              <a:r>
                <a:rPr lang="ru-RU" sz="1400" dirty="0" smtClean="0"/>
                <a:t>ТОП-качество</a:t>
              </a:r>
              <a:r>
                <a:rPr lang="ru-RU" sz="1400" b="1" dirty="0" smtClean="0"/>
                <a:t> </a:t>
              </a:r>
              <a:r>
                <a:rPr lang="ru-RU" sz="1400" dirty="0" smtClean="0"/>
                <a:t>в мировой акку-индустрии</a:t>
              </a:r>
              <a:r>
                <a:rPr lang="en-US" sz="1400" dirty="0" smtClean="0"/>
                <a:t> </a:t>
              </a:r>
              <a:endParaRPr lang="ru-RU" sz="14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26" y="4514923"/>
            <a:ext cx="2060448" cy="1500966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43" y="4843870"/>
            <a:ext cx="2034711" cy="1172019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88" y="4843870"/>
            <a:ext cx="2160240" cy="1095522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3" y="4419814"/>
            <a:ext cx="1653947" cy="1744249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173237" y="6084585"/>
            <a:ext cx="180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Modular Max Gel Range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989" y="6084585"/>
            <a:ext cx="18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Solar Gel Range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3243" y="6084584"/>
            <a:ext cx="203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Marine Gel Range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6394" y="6084584"/>
            <a:ext cx="196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 Terminal Gel Range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07904" y="267569"/>
            <a:ext cx="51125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Georgia" pitchFamily="18" charset="0"/>
              <a:buNone/>
            </a:pPr>
            <a:r>
              <a:rPr lang="en-US" sz="4800" dirty="0" err="1" smtClean="0"/>
              <a:t>OPzS</a:t>
            </a:r>
            <a:r>
              <a:rPr lang="en-US" sz="4800" dirty="0" smtClean="0"/>
              <a:t> </a:t>
            </a:r>
            <a:r>
              <a:rPr lang="ru-RU" sz="4800" b="0" dirty="0" smtClean="0"/>
              <a:t>и</a:t>
            </a:r>
            <a:r>
              <a:rPr lang="ru-RU" sz="4800" dirty="0" smtClean="0"/>
              <a:t> </a:t>
            </a:r>
            <a:r>
              <a:rPr lang="en-US" sz="4800" dirty="0" err="1" smtClean="0"/>
              <a:t>OPzV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699" y="1700808"/>
            <a:ext cx="6561549" cy="22852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err="1" smtClean="0">
                <a:solidFill>
                  <a:srgbClr val="1C6E3D"/>
                </a:solidFill>
              </a:rPr>
              <a:t>М</a:t>
            </a:r>
            <a:r>
              <a:rPr lang="ru-RU" sz="2000" dirty="0" err="1" smtClean="0">
                <a:solidFill>
                  <a:srgbClr val="1C6E3D"/>
                </a:solidFill>
              </a:rPr>
              <a:t>алообслуживаемые</a:t>
            </a:r>
            <a:r>
              <a:rPr lang="ru-RU" sz="2000" dirty="0" smtClean="0">
                <a:solidFill>
                  <a:srgbClr val="1C6E3D"/>
                </a:solidFill>
              </a:rPr>
              <a:t> стационарные аккумулятор</a:t>
            </a:r>
            <a:r>
              <a:rPr lang="ru-RU" sz="2000" dirty="0">
                <a:solidFill>
                  <a:srgbClr val="1C6E3D"/>
                </a:solidFill>
              </a:rPr>
              <a:t>ы</a:t>
            </a:r>
            <a:r>
              <a:rPr lang="ru-RU" sz="2000" dirty="0" smtClean="0">
                <a:solidFill>
                  <a:srgbClr val="1C6E3D"/>
                </a:solidFill>
              </a:rPr>
              <a:t> </a:t>
            </a:r>
            <a:r>
              <a:rPr lang="ru-RU" sz="2000" dirty="0">
                <a:solidFill>
                  <a:srgbClr val="1C6E3D"/>
                </a:solidFill>
              </a:rPr>
              <a:t>с трубчатыми </a:t>
            </a:r>
            <a:r>
              <a:rPr lang="ru-RU" sz="2000" dirty="0" smtClean="0">
                <a:solidFill>
                  <a:srgbClr val="1C6E3D"/>
                </a:solidFill>
              </a:rPr>
              <a:t>пластинами </a:t>
            </a:r>
            <a:r>
              <a:rPr lang="en-US" sz="2000" b="1" dirty="0" smtClean="0">
                <a:solidFill>
                  <a:srgbClr val="1C6E3D"/>
                </a:solidFill>
              </a:rPr>
              <a:t>EverExceed</a:t>
            </a:r>
            <a:r>
              <a:rPr lang="en-US" sz="2000" dirty="0" smtClean="0">
                <a:solidFill>
                  <a:srgbClr val="1C6E3D"/>
                </a:solidFill>
              </a:rPr>
              <a:t> </a:t>
            </a:r>
            <a:r>
              <a:rPr lang="ru-RU" sz="2000" dirty="0" smtClean="0">
                <a:solidFill>
                  <a:srgbClr val="1C6E3D"/>
                </a:solidFill>
              </a:rPr>
              <a:t>серии </a:t>
            </a:r>
            <a:r>
              <a:rPr lang="en-US" sz="2000" b="1" dirty="0" err="1" smtClean="0">
                <a:solidFill>
                  <a:srgbClr val="1C6E3D"/>
                </a:solidFill>
              </a:rPr>
              <a:t>OPzS</a:t>
            </a:r>
            <a:endParaRPr lang="ru-RU" sz="2000" b="1" dirty="0">
              <a:solidFill>
                <a:srgbClr val="1C6E3D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Э</a:t>
            </a:r>
            <a:r>
              <a:rPr lang="ru-RU" sz="1600" dirty="0" smtClean="0">
                <a:solidFill>
                  <a:schemeClr val="tx2"/>
                </a:solidFill>
              </a:rPr>
              <a:t>лементы напряжением 2 В и емкостью от </a:t>
            </a:r>
            <a:r>
              <a:rPr lang="ru-RU" sz="1600" b="1" dirty="0" smtClean="0">
                <a:solidFill>
                  <a:schemeClr val="tx2"/>
                </a:solidFill>
              </a:rPr>
              <a:t>100</a:t>
            </a:r>
            <a:r>
              <a:rPr lang="ru-RU" sz="1600" dirty="0" smtClean="0">
                <a:solidFill>
                  <a:schemeClr val="tx2"/>
                </a:solidFill>
              </a:rPr>
              <a:t> до </a:t>
            </a:r>
            <a:r>
              <a:rPr lang="ru-RU" sz="1600" b="1" dirty="0" smtClean="0">
                <a:solidFill>
                  <a:schemeClr val="tx2"/>
                </a:solidFill>
              </a:rPr>
              <a:t>3500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Ач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рок службы </a:t>
            </a:r>
            <a:r>
              <a:rPr lang="ru-RU" sz="1600" dirty="0">
                <a:solidFill>
                  <a:schemeClr val="tx2"/>
                </a:solidFill>
              </a:rPr>
              <a:t>в буферном режиме 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smtClean="0">
                <a:solidFill>
                  <a:schemeClr val="tx2"/>
                </a:solidFill>
              </a:rPr>
              <a:t> 20 лет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Ц</a:t>
            </a:r>
            <a:r>
              <a:rPr lang="ru-RU" sz="1600" dirty="0" smtClean="0">
                <a:solidFill>
                  <a:schemeClr val="tx2"/>
                </a:solidFill>
              </a:rPr>
              <a:t>иклический ресурс – 1500 циклов при </a:t>
            </a:r>
            <a:r>
              <a:rPr lang="en-US" sz="1600" dirty="0" smtClean="0">
                <a:solidFill>
                  <a:schemeClr val="tx2"/>
                </a:solidFill>
              </a:rPr>
              <a:t>DOD = 100%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овышенная отдача </a:t>
            </a:r>
            <a:r>
              <a:rPr lang="ru-RU" sz="1600" dirty="0">
                <a:solidFill>
                  <a:schemeClr val="tx2"/>
                </a:solidFill>
              </a:rPr>
              <a:t>в сравнении со </a:t>
            </a:r>
            <a:r>
              <a:rPr lang="ru-RU" sz="1600" dirty="0" smtClean="0">
                <a:solidFill>
                  <a:schemeClr val="tx2"/>
                </a:solidFill>
              </a:rPr>
              <a:t>стандартами DIN (до +20%!)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ысокая надежность (заводская гарантия 5 лет)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354" y="4077072"/>
            <a:ext cx="6545894" cy="25801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Г</a:t>
            </a:r>
            <a:r>
              <a:rPr lang="ru-RU" sz="2000" dirty="0" smtClean="0">
                <a:solidFill>
                  <a:srgbClr val="1C6E3D"/>
                </a:solidFill>
              </a:rPr>
              <a:t>ерметизированные АКБ </a:t>
            </a:r>
            <a:r>
              <a:rPr lang="ru-RU" sz="2000" dirty="0">
                <a:solidFill>
                  <a:srgbClr val="1C6E3D"/>
                </a:solidFill>
              </a:rPr>
              <a:t>с трубчатыми пластинами и </a:t>
            </a:r>
            <a:r>
              <a:rPr lang="ru-RU" sz="2000" dirty="0" smtClean="0">
                <a:solidFill>
                  <a:srgbClr val="1C6E3D"/>
                </a:solidFill>
              </a:rPr>
              <a:t>гелеобразным </a:t>
            </a:r>
            <a:r>
              <a:rPr lang="ru-RU" sz="2000" dirty="0">
                <a:solidFill>
                  <a:srgbClr val="1C6E3D"/>
                </a:solidFill>
              </a:rPr>
              <a:t>электролитом </a:t>
            </a:r>
            <a:r>
              <a:rPr lang="en-US" sz="2000" b="1" dirty="0" smtClean="0">
                <a:solidFill>
                  <a:srgbClr val="1C6E3D"/>
                </a:solidFill>
              </a:rPr>
              <a:t>EverExceed</a:t>
            </a:r>
            <a:r>
              <a:rPr lang="en-US" sz="2000" dirty="0" smtClean="0">
                <a:solidFill>
                  <a:srgbClr val="1C6E3D"/>
                </a:solidFill>
              </a:rPr>
              <a:t> </a:t>
            </a:r>
            <a:r>
              <a:rPr lang="ru-RU" sz="2000" dirty="0" smtClean="0">
                <a:solidFill>
                  <a:srgbClr val="1C6E3D"/>
                </a:solidFill>
              </a:rPr>
              <a:t>серии </a:t>
            </a:r>
            <a:r>
              <a:rPr lang="ru-RU" sz="2000" b="1" dirty="0" err="1" smtClean="0">
                <a:solidFill>
                  <a:srgbClr val="1C6E3D"/>
                </a:solidFill>
              </a:rPr>
              <a:t>OPzV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Э</a:t>
            </a:r>
            <a:r>
              <a:rPr lang="ru-RU" sz="1600" dirty="0" smtClean="0">
                <a:solidFill>
                  <a:schemeClr val="tx2"/>
                </a:solidFill>
              </a:rPr>
              <a:t>лементы емкостью от 150 до 3000 </a:t>
            </a:r>
            <a:r>
              <a:rPr lang="ru-RU" sz="1600" dirty="0" err="1" smtClean="0">
                <a:solidFill>
                  <a:schemeClr val="tx2"/>
                </a:solidFill>
              </a:rPr>
              <a:t>Ач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олностью необслуживаемые – </a:t>
            </a:r>
            <a:r>
              <a:rPr lang="en-US" sz="1600" dirty="0" smtClean="0">
                <a:solidFill>
                  <a:schemeClr val="tx2"/>
                </a:solidFill>
              </a:rPr>
              <a:t>TRUE </a:t>
            </a:r>
            <a:r>
              <a:rPr lang="ru-RU" sz="1600" dirty="0" smtClean="0">
                <a:solidFill>
                  <a:schemeClr val="tx2"/>
                </a:solidFill>
              </a:rPr>
              <a:t>технология </a:t>
            </a:r>
            <a:r>
              <a:rPr lang="en-US" sz="1600" b="1" dirty="0" smtClean="0">
                <a:solidFill>
                  <a:schemeClr val="tx2"/>
                </a:solidFill>
              </a:rPr>
              <a:t>Dryfit GEL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рок службы 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smtClean="0">
                <a:solidFill>
                  <a:schemeClr val="tx2"/>
                </a:solidFill>
              </a:rPr>
              <a:t> 20 лет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Ц</a:t>
            </a:r>
            <a:r>
              <a:rPr lang="ru-RU" sz="1600" dirty="0" smtClean="0">
                <a:solidFill>
                  <a:schemeClr val="tx2"/>
                </a:solidFill>
              </a:rPr>
              <a:t>иклический ресурс – 1500 циклов при </a:t>
            </a:r>
            <a:r>
              <a:rPr lang="en-US" sz="1600" dirty="0" smtClean="0">
                <a:solidFill>
                  <a:schemeClr val="tx2"/>
                </a:solidFill>
              </a:rPr>
              <a:t>DOD = 100%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овышенная </a:t>
            </a:r>
            <a:r>
              <a:rPr lang="ru-RU" sz="1600" dirty="0">
                <a:solidFill>
                  <a:schemeClr val="tx2"/>
                </a:solidFill>
              </a:rPr>
              <a:t>емкость в сравнении со стандартами </a:t>
            </a:r>
            <a:r>
              <a:rPr lang="ru-RU" sz="1600" dirty="0" smtClean="0">
                <a:solidFill>
                  <a:schemeClr val="tx2"/>
                </a:solidFill>
              </a:rPr>
              <a:t>DIN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ысокая надежность (заводская гарантия 5 лет)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1052736"/>
            <a:ext cx="3600400" cy="354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r">
              <a:lnSpc>
                <a:spcPts val="2300"/>
              </a:lnSpc>
              <a:spcAft>
                <a:spcPts val="600"/>
              </a:spcAft>
            </a:pPr>
            <a:r>
              <a:rPr lang="ru-RU" sz="1400" b="1" i="1" dirty="0" smtClean="0">
                <a:solidFill>
                  <a:schemeClr val="tx2"/>
                </a:solidFill>
              </a:rPr>
              <a:t>Для тяжелых условий эксплуатации.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85154"/>
            <a:ext cx="1807060" cy="2284206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87440"/>
            <a:ext cx="1945946" cy="2160000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  <a:softEdge rad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3986049"/>
            <a:ext cx="8784976" cy="0"/>
          </a:xfrm>
          <a:prstGeom prst="line">
            <a:avLst/>
          </a:prstGeom>
          <a:ln w="9525">
            <a:solidFill>
              <a:srgbClr val="1C6E3D">
                <a:alpha val="49000"/>
              </a:srgbClr>
            </a:solidFill>
          </a:ln>
          <a:effectLst>
            <a:outerShdw blurRad="50800" dist="63500" dir="8100000" algn="tr" rotWithShape="0">
              <a:schemeClr val="tx2">
                <a:lumMod val="75000"/>
                <a:alpha val="3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912" y="267569"/>
            <a:ext cx="51125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800" dirty="0" err="1" smtClean="0"/>
              <a:t>NiCd</a:t>
            </a:r>
            <a:r>
              <a:rPr lang="en-US" sz="4800" dirty="0" smtClean="0"/>
              <a:t> </a:t>
            </a:r>
            <a:r>
              <a:rPr lang="ru-RU" sz="4800" b="0" dirty="0" smtClean="0"/>
              <a:t>и</a:t>
            </a:r>
            <a:r>
              <a:rPr lang="ru-RU" sz="4800" dirty="0" smtClean="0"/>
              <a:t> </a:t>
            </a:r>
            <a:r>
              <a:rPr lang="en-US" sz="4800" dirty="0"/>
              <a:t>LiFePO4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699" y="1700808"/>
            <a:ext cx="7281629" cy="22595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1C6E3D"/>
                </a:solidFill>
              </a:rPr>
              <a:t>Н</a:t>
            </a:r>
            <a:r>
              <a:rPr lang="ru-RU" sz="2000" dirty="0">
                <a:solidFill>
                  <a:srgbClr val="1C6E3D"/>
                </a:solidFill>
              </a:rPr>
              <a:t>икель-кадмиевые аккумуляторные </a:t>
            </a:r>
            <a:r>
              <a:rPr lang="ru-RU" sz="2000" dirty="0" smtClean="0">
                <a:solidFill>
                  <a:srgbClr val="1C6E3D"/>
                </a:solidFill>
              </a:rPr>
              <a:t>батареи </a:t>
            </a:r>
            <a:r>
              <a:rPr lang="en-US" sz="2000" b="1" dirty="0" smtClean="0">
                <a:solidFill>
                  <a:srgbClr val="1C6E3D"/>
                </a:solidFill>
              </a:rPr>
              <a:t>EverExceed</a:t>
            </a:r>
            <a:r>
              <a:rPr lang="ru-RU" sz="2000" b="1" dirty="0" smtClean="0">
                <a:solidFill>
                  <a:srgbClr val="1C6E3D"/>
                </a:solidFill>
              </a:rPr>
              <a:t> 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>
                <a:solidFill>
                  <a:schemeClr val="tx2"/>
                </a:solidFill>
              </a:rPr>
              <a:t>Д</a:t>
            </a:r>
            <a:r>
              <a:rPr lang="ru-RU" sz="1600" dirty="0">
                <a:solidFill>
                  <a:schemeClr val="tx2"/>
                </a:solidFill>
              </a:rPr>
              <a:t>иапазон </a:t>
            </a:r>
            <a:r>
              <a:rPr lang="ru-RU" sz="1600" dirty="0" smtClean="0">
                <a:solidFill>
                  <a:schemeClr val="tx2"/>
                </a:solidFill>
              </a:rPr>
              <a:t>емкостей </a:t>
            </a:r>
            <a:r>
              <a:rPr lang="ru-RU" sz="1600" dirty="0">
                <a:solidFill>
                  <a:schemeClr val="tx2"/>
                </a:solidFill>
              </a:rPr>
              <a:t>от 10 до 1210 </a:t>
            </a:r>
            <a:r>
              <a:rPr lang="ru-RU" sz="1600" dirty="0" err="1" smtClean="0">
                <a:solidFill>
                  <a:schemeClr val="tx2"/>
                </a:solidFill>
              </a:rPr>
              <a:t>Ач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роизводятся </a:t>
            </a:r>
            <a:r>
              <a:rPr lang="ru-RU" sz="1600" dirty="0">
                <a:solidFill>
                  <a:schemeClr val="tx2"/>
                </a:solidFill>
              </a:rPr>
              <a:t>по </a:t>
            </a:r>
            <a:r>
              <a:rPr lang="ru-RU" sz="1600" dirty="0" smtClean="0">
                <a:solidFill>
                  <a:schemeClr val="tx2"/>
                </a:solidFill>
              </a:rPr>
              <a:t>технологиям </a:t>
            </a:r>
            <a:r>
              <a:rPr lang="ru-RU" sz="1600" dirty="0">
                <a:solidFill>
                  <a:schemeClr val="tx2"/>
                </a:solidFill>
              </a:rPr>
              <a:t>от “VARTA</a:t>
            </a:r>
            <a:r>
              <a:rPr lang="ru-RU" sz="1600" dirty="0" smtClean="0">
                <a:solidFill>
                  <a:schemeClr val="tx2"/>
                </a:solidFill>
              </a:rPr>
              <a:t>” </a:t>
            </a:r>
            <a:r>
              <a:rPr lang="ru-RU" sz="1600" dirty="0">
                <a:solidFill>
                  <a:schemeClr val="tx2"/>
                </a:solidFill>
              </a:rPr>
              <a:t>на немецком </a:t>
            </a:r>
            <a:r>
              <a:rPr lang="ru-RU" sz="1600" dirty="0" smtClean="0">
                <a:solidFill>
                  <a:schemeClr val="tx2"/>
                </a:solidFill>
              </a:rPr>
              <a:t>оборудовании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меется </a:t>
            </a:r>
            <a:r>
              <a:rPr lang="ru-RU" sz="1600" dirty="0">
                <a:solidFill>
                  <a:schemeClr val="tx2"/>
                </a:solidFill>
              </a:rPr>
              <a:t>модельный ряд необслуживаемых герметизированных </a:t>
            </a:r>
            <a:r>
              <a:rPr lang="ru-RU" sz="1600" dirty="0" smtClean="0">
                <a:solidFill>
                  <a:schemeClr val="tx2"/>
                </a:solidFill>
              </a:rPr>
              <a:t>АКБ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Ш</a:t>
            </a:r>
            <a:r>
              <a:rPr lang="ru-RU" sz="1600" dirty="0" smtClean="0">
                <a:solidFill>
                  <a:schemeClr val="tx2"/>
                </a:solidFill>
              </a:rPr>
              <a:t>ирокий температурный диапазон (работа от -60 до +70</a:t>
            </a:r>
            <a:r>
              <a:rPr lang="ru-RU" sz="1600" baseline="30000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Н</a:t>
            </a:r>
            <a:r>
              <a:rPr lang="ru-RU" sz="1600" dirty="0" smtClean="0">
                <a:solidFill>
                  <a:schemeClr val="tx2"/>
                </a:solidFill>
              </a:rPr>
              <a:t>еприхотливы </a:t>
            </a:r>
            <a:r>
              <a:rPr lang="ru-RU" sz="1600" dirty="0">
                <a:solidFill>
                  <a:schemeClr val="tx2"/>
                </a:solidFill>
              </a:rPr>
              <a:t>к грубому механическому и электрическому обращению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С</a:t>
            </a:r>
            <a:r>
              <a:rPr lang="ru-RU" sz="1600" dirty="0" smtClean="0">
                <a:solidFill>
                  <a:schemeClr val="tx2"/>
                </a:solidFill>
              </a:rPr>
              <a:t>рок службы  25+ лет: безупречная надежность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354" y="4077072"/>
            <a:ext cx="7409990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Л</a:t>
            </a:r>
            <a:r>
              <a:rPr lang="ru-RU" sz="2000" dirty="0" smtClean="0">
                <a:solidFill>
                  <a:srgbClr val="1C6E3D"/>
                </a:solidFill>
              </a:rPr>
              <a:t>итий-железо-фосфатные аккумуляторы </a:t>
            </a:r>
            <a:r>
              <a:rPr lang="en-US" sz="2000" b="1" dirty="0" smtClean="0">
                <a:solidFill>
                  <a:srgbClr val="1C6E3D"/>
                </a:solidFill>
              </a:rPr>
              <a:t>EverExceed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Г</a:t>
            </a:r>
            <a:r>
              <a:rPr lang="ru-RU" sz="1600" dirty="0" smtClean="0">
                <a:solidFill>
                  <a:schemeClr val="tx2"/>
                </a:solidFill>
              </a:rPr>
              <a:t>отовые 48-Вольтовые блоки емкостью от 10 до 100 </a:t>
            </a:r>
            <a:r>
              <a:rPr lang="ru-RU" sz="1600" dirty="0" err="1" smtClean="0">
                <a:solidFill>
                  <a:schemeClr val="tx2"/>
                </a:solidFill>
              </a:rPr>
              <a:t>Ач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Ц</a:t>
            </a:r>
            <a:r>
              <a:rPr lang="ru-RU" sz="1600" dirty="0" smtClean="0">
                <a:solidFill>
                  <a:schemeClr val="tx2"/>
                </a:solidFill>
              </a:rPr>
              <a:t>иклический ресурс </a:t>
            </a:r>
            <a:r>
              <a:rPr lang="en-US" sz="1600" dirty="0">
                <a:solidFill>
                  <a:schemeClr val="tx2"/>
                </a:solidFill>
              </a:rPr>
              <a:t>&gt;</a:t>
            </a:r>
            <a:r>
              <a:rPr lang="ru-RU" sz="1600" dirty="0" smtClean="0">
                <a:solidFill>
                  <a:schemeClr val="tx2"/>
                </a:solidFill>
              </a:rPr>
              <a:t>4000 циклов при </a:t>
            </a:r>
            <a:r>
              <a:rPr lang="en-US" sz="1600" dirty="0" smtClean="0">
                <a:solidFill>
                  <a:schemeClr val="tx2"/>
                </a:solidFill>
              </a:rPr>
              <a:t>DOD=60%</a:t>
            </a:r>
            <a:r>
              <a:rPr lang="ru-RU" sz="1600" dirty="0" smtClean="0">
                <a:solidFill>
                  <a:schemeClr val="tx2"/>
                </a:solidFill>
              </a:rPr>
              <a:t>; срок службы </a:t>
            </a:r>
            <a:r>
              <a:rPr lang="ru-RU" sz="1600" dirty="0">
                <a:solidFill>
                  <a:schemeClr val="tx2"/>
                </a:solidFill>
              </a:rPr>
              <a:t>20+ лет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одульное стоечное исполнение (легко наращивать емкость)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тменная отдача в любых режимах; сверхбыстрая зарядка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>
                <a:solidFill>
                  <a:schemeClr val="tx2"/>
                </a:solidFill>
              </a:rPr>
              <a:t>У</a:t>
            </a:r>
            <a:r>
              <a:rPr lang="ru-RU" sz="1600" dirty="0">
                <a:solidFill>
                  <a:schemeClr val="tx2"/>
                </a:solidFill>
              </a:rPr>
              <a:t>льтра-легкие и компактные (очень высокая плотность энергии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Р</a:t>
            </a:r>
            <a:r>
              <a:rPr lang="ru-RU" sz="1600" dirty="0" smtClean="0">
                <a:solidFill>
                  <a:schemeClr val="tx2"/>
                </a:solidFill>
              </a:rPr>
              <a:t>абота в штатном режиме при высоких температурах (до +6о</a:t>
            </a:r>
            <a:r>
              <a:rPr lang="ru-RU" sz="1600" baseline="30000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С)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Компьютерное управление </a:t>
            </a:r>
            <a:r>
              <a:rPr lang="en-US" sz="1600" b="1" dirty="0" smtClean="0">
                <a:solidFill>
                  <a:schemeClr val="tx2"/>
                </a:solidFill>
              </a:rPr>
              <a:t>BMS (</a:t>
            </a:r>
            <a:r>
              <a:rPr lang="ru-RU" sz="1600" b="1" dirty="0">
                <a:solidFill>
                  <a:schemeClr val="tx2"/>
                </a:solidFill>
              </a:rPr>
              <a:t>мониторинг </a:t>
            </a:r>
            <a:r>
              <a:rPr lang="ru-RU" sz="1600" b="1" dirty="0" smtClean="0">
                <a:solidFill>
                  <a:schemeClr val="tx2"/>
                </a:solidFill>
              </a:rPr>
              <a:t>и контроль параметров)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1052736"/>
            <a:ext cx="3600400" cy="3872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r">
              <a:lnSpc>
                <a:spcPts val="2300"/>
              </a:lnSpc>
              <a:spcAft>
                <a:spcPts val="600"/>
              </a:spcAft>
            </a:pPr>
            <a:r>
              <a:rPr lang="ru-RU" sz="1400" b="1" i="1" dirty="0" smtClean="0">
                <a:solidFill>
                  <a:schemeClr val="tx2"/>
                </a:solidFill>
              </a:rPr>
              <a:t>Исключительные рекордсмены.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72816"/>
            <a:ext cx="1590283" cy="1800200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21" y="5157191"/>
            <a:ext cx="2239406" cy="801707"/>
          </a:xfrm>
          <a:prstGeom prst="rect">
            <a:avLst/>
          </a:prstGeom>
          <a:effectLst>
            <a:glow rad="190500">
              <a:schemeClr val="bg1">
                <a:alpha val="25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05064"/>
            <a:ext cx="8894763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912" y="267568"/>
            <a:ext cx="5184576" cy="14332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800" dirty="0" smtClean="0"/>
              <a:t>Модульные ИБП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3200" dirty="0"/>
              <a:t>PowerPlus </a:t>
            </a:r>
            <a:r>
              <a:rPr lang="en-US" sz="3200" dirty="0" smtClean="0"/>
              <a:t>XM</a:t>
            </a:r>
            <a:r>
              <a:rPr lang="en-US" sz="3200" baseline="45000" dirty="0" smtClean="0"/>
              <a:t>+</a:t>
            </a:r>
            <a:endParaRPr lang="ru-RU" sz="3200" baseline="4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698" y="1844824"/>
            <a:ext cx="7929702" cy="4619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Н</a:t>
            </a:r>
            <a:r>
              <a:rPr lang="ru-RU" sz="2000" dirty="0" smtClean="0">
                <a:solidFill>
                  <a:srgbClr val="1C6E3D"/>
                </a:solidFill>
              </a:rPr>
              <a:t>овое поколение </a:t>
            </a:r>
            <a:r>
              <a:rPr lang="en-US" sz="2000" b="1" dirty="0" smtClean="0">
                <a:solidFill>
                  <a:srgbClr val="1C6E3D"/>
                </a:solidFill>
              </a:rPr>
              <a:t>On-Line</a:t>
            </a:r>
            <a:r>
              <a:rPr lang="en-US" sz="2000" dirty="0" smtClean="0">
                <a:solidFill>
                  <a:srgbClr val="1C6E3D"/>
                </a:solidFill>
              </a:rPr>
              <a:t> </a:t>
            </a:r>
            <a:r>
              <a:rPr lang="ru-RU" sz="2000" dirty="0" smtClean="0">
                <a:solidFill>
                  <a:srgbClr val="1C6E3D"/>
                </a:solidFill>
              </a:rPr>
              <a:t>источников бесперебойного питания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одульное исполнение; быстрая замена блоков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о 600 </a:t>
            </a:r>
            <a:r>
              <a:rPr lang="ru-RU" sz="1600" dirty="0" err="1" smtClean="0">
                <a:solidFill>
                  <a:schemeClr val="tx2"/>
                </a:solidFill>
              </a:rPr>
              <a:t>кВА</a:t>
            </a:r>
            <a:r>
              <a:rPr lang="ru-RU" sz="1600" dirty="0" smtClean="0">
                <a:solidFill>
                  <a:schemeClr val="tx2"/>
                </a:solidFill>
              </a:rPr>
              <a:t> в одном шкафу (20 модулей по 30 </a:t>
            </a:r>
            <a:r>
              <a:rPr lang="ru-RU" sz="1600" dirty="0" err="1" smtClean="0">
                <a:solidFill>
                  <a:schemeClr val="tx2"/>
                </a:solidFill>
              </a:rPr>
              <a:t>кВА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омпактное исполнение: 900 </a:t>
            </a:r>
            <a:r>
              <a:rPr lang="ru-RU" sz="1600" dirty="0" err="1" smtClean="0">
                <a:solidFill>
                  <a:schemeClr val="tx2"/>
                </a:solidFill>
              </a:rPr>
              <a:t>кВА</a:t>
            </a:r>
            <a:r>
              <a:rPr lang="ru-RU" sz="1600" dirty="0" smtClean="0">
                <a:solidFill>
                  <a:schemeClr val="tx2"/>
                </a:solidFill>
              </a:rPr>
              <a:t> менее чем на 2 м</a:t>
            </a:r>
            <a:r>
              <a:rPr lang="ru-RU" sz="1600" baseline="40000" dirty="0" smtClean="0">
                <a:solidFill>
                  <a:schemeClr val="tx2"/>
                </a:solidFill>
              </a:rPr>
              <a:t>2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одуль на 30 </a:t>
            </a:r>
            <a:r>
              <a:rPr lang="ru-RU" sz="1600" dirty="0" err="1" smtClean="0">
                <a:solidFill>
                  <a:schemeClr val="tx2"/>
                </a:solidFill>
              </a:rPr>
              <a:t>кВА</a:t>
            </a:r>
            <a:r>
              <a:rPr lang="ru-RU" sz="1600" dirty="0" smtClean="0">
                <a:solidFill>
                  <a:schemeClr val="tx2"/>
                </a:solidFill>
              </a:rPr>
              <a:t> размером всего 3</a:t>
            </a:r>
            <a:r>
              <a:rPr lang="en-US" sz="1600" dirty="0" smtClean="0">
                <a:solidFill>
                  <a:schemeClr val="tx2"/>
                </a:solidFill>
              </a:rPr>
              <a:t>U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ысокий КПД – свыше 95% в режиме </a:t>
            </a:r>
            <a:r>
              <a:rPr lang="en-US" sz="1600" dirty="0" smtClean="0">
                <a:solidFill>
                  <a:schemeClr val="tx2"/>
                </a:solidFill>
              </a:rPr>
              <a:t>AC/AC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ысокая перегрузочная способность: &gt;150%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en-US" sz="1600" b="1" dirty="0" smtClean="0">
                <a:solidFill>
                  <a:schemeClr val="tx2"/>
                </a:solidFill>
              </a:rPr>
              <a:t>D</a:t>
            </a:r>
            <a:r>
              <a:rPr lang="en-US" sz="1600" dirty="0" smtClean="0">
                <a:solidFill>
                  <a:schemeClr val="tx2"/>
                </a:solidFill>
              </a:rPr>
              <a:t>SP </a:t>
            </a: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en-US" sz="1600" dirty="0" smtClean="0">
                <a:solidFill>
                  <a:schemeClr val="tx2"/>
                </a:solidFill>
              </a:rPr>
              <a:t>IGBT </a:t>
            </a:r>
            <a:r>
              <a:rPr lang="ru-RU" sz="1600" dirty="0" smtClean="0">
                <a:solidFill>
                  <a:schemeClr val="tx2"/>
                </a:solidFill>
              </a:rPr>
              <a:t>технологии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ощные, интеллектуальные ЗУ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се платы со специальным защитным покрытием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олностью фронтальный доступ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добный большой </a:t>
            </a:r>
            <a:r>
              <a:rPr lang="en-US" sz="1600" dirty="0" smtClean="0">
                <a:solidFill>
                  <a:schemeClr val="tx2"/>
                </a:solidFill>
              </a:rPr>
              <a:t>LCD</a:t>
            </a:r>
            <a:r>
              <a:rPr lang="ru-RU" sz="1600" dirty="0" smtClean="0">
                <a:solidFill>
                  <a:schemeClr val="tx2"/>
                </a:solidFill>
              </a:rPr>
              <a:t>-дисплей 10,4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Н</a:t>
            </a:r>
            <a:r>
              <a:rPr lang="ru-RU" sz="1600" dirty="0" smtClean="0">
                <a:solidFill>
                  <a:schemeClr val="tx2"/>
                </a:solidFill>
              </a:rPr>
              <a:t>езависимые </a:t>
            </a:r>
            <a:r>
              <a:rPr lang="en-US" sz="1600" dirty="0" smtClean="0">
                <a:solidFill>
                  <a:schemeClr val="tx2"/>
                </a:solidFill>
              </a:rPr>
              <a:t>LCD</a:t>
            </a:r>
            <a:r>
              <a:rPr lang="ru-RU" sz="1600" dirty="0" smtClean="0">
                <a:solidFill>
                  <a:schemeClr val="tx2"/>
                </a:solidFill>
              </a:rPr>
              <a:t>-дисплеи на каждом модуле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en-US" sz="1600" b="1" dirty="0" smtClean="0">
                <a:solidFill>
                  <a:schemeClr val="tx2"/>
                </a:solidFill>
              </a:rPr>
              <a:t>R</a:t>
            </a:r>
            <a:r>
              <a:rPr lang="en-US" sz="1600" dirty="0" smtClean="0">
                <a:solidFill>
                  <a:schemeClr val="tx2"/>
                </a:solidFill>
              </a:rPr>
              <a:t>S232, RS485, SNMP, USB, </a:t>
            </a:r>
            <a:r>
              <a:rPr lang="ru-RU" sz="1600" dirty="0" smtClean="0">
                <a:solidFill>
                  <a:schemeClr val="tx2"/>
                </a:solidFill>
              </a:rPr>
              <a:t>настраиваемые сухие контакты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лительный срок службы: </a:t>
            </a:r>
            <a:r>
              <a:rPr lang="en-US" sz="1600" dirty="0" smtClean="0">
                <a:solidFill>
                  <a:schemeClr val="tx2"/>
                </a:solidFill>
              </a:rPr>
              <a:t>MTBF </a:t>
            </a:r>
            <a:r>
              <a:rPr lang="ru-RU" sz="1600" dirty="0" smtClean="0">
                <a:solidFill>
                  <a:schemeClr val="tx2"/>
                </a:solidFill>
              </a:rPr>
              <a:t>&gt; </a:t>
            </a:r>
            <a:r>
              <a:rPr lang="en-US" sz="1600" dirty="0" smtClean="0">
                <a:solidFill>
                  <a:schemeClr val="tx2"/>
                </a:solidFill>
              </a:rPr>
              <a:t>200 000 </a:t>
            </a:r>
            <a:r>
              <a:rPr lang="ru-RU" sz="1600" dirty="0" smtClean="0">
                <a:solidFill>
                  <a:schemeClr val="tx2"/>
                </a:solidFill>
              </a:rPr>
              <a:t>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70457"/>
            <a:ext cx="2770468" cy="2854887"/>
          </a:xfrm>
          <a:prstGeom prst="rect">
            <a:avLst/>
          </a:prstGeom>
          <a:effectLst>
            <a:glow rad="317500">
              <a:schemeClr val="bg1">
                <a:alpha val="34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7563"/>
            <a:ext cx="3456384" cy="16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" y="620688"/>
            <a:ext cx="2911951" cy="65189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912" y="267568"/>
            <a:ext cx="5184576" cy="14332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4800" dirty="0" smtClean="0"/>
              <a:t>Малые ИБП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3200" dirty="0" smtClean="0"/>
              <a:t>Серии </a:t>
            </a:r>
            <a:r>
              <a:rPr lang="en-US" sz="3200" dirty="0" smtClean="0"/>
              <a:t>PowerLead2</a:t>
            </a:r>
            <a:endParaRPr lang="ru-RU" sz="3200" baseline="4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697" y="1991980"/>
            <a:ext cx="5841471" cy="40293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ts val="25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1C6E3D"/>
                </a:solidFill>
              </a:rPr>
              <a:t>К</a:t>
            </a:r>
            <a:r>
              <a:rPr lang="ru-RU" sz="2000" dirty="0" smtClean="0">
                <a:solidFill>
                  <a:srgbClr val="1C6E3D"/>
                </a:solidFill>
              </a:rPr>
              <a:t>омпактные ИБП мощностью от 1 до 20 </a:t>
            </a:r>
            <a:r>
              <a:rPr lang="ru-RU" sz="2000" dirty="0" err="1" smtClean="0">
                <a:solidFill>
                  <a:srgbClr val="1C6E3D"/>
                </a:solidFill>
              </a:rPr>
              <a:t>кВА</a:t>
            </a:r>
            <a:endParaRPr lang="ru-RU" sz="2000" dirty="0" smtClean="0">
              <a:solidFill>
                <a:srgbClr val="1C6E3D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войное преобразование </a:t>
            </a:r>
            <a:r>
              <a:rPr lang="en-US" sz="1600" dirty="0" smtClean="0">
                <a:solidFill>
                  <a:schemeClr val="tx2"/>
                </a:solidFill>
              </a:rPr>
              <a:t>True On-Line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Т</a:t>
            </a:r>
            <a:r>
              <a:rPr lang="ru-RU" sz="1600" dirty="0" smtClean="0">
                <a:solidFill>
                  <a:schemeClr val="tx2"/>
                </a:solidFill>
              </a:rPr>
              <a:t>рехфазно-однофазные мощностью 10 - 20 </a:t>
            </a:r>
            <a:r>
              <a:rPr lang="ru-RU" sz="1600" dirty="0" err="1" smtClean="0">
                <a:solidFill>
                  <a:schemeClr val="tx2"/>
                </a:solidFill>
              </a:rPr>
              <a:t>кВА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омпактное исполнение </a:t>
            </a:r>
            <a:r>
              <a:rPr lang="en-US" sz="1600" dirty="0" smtClean="0">
                <a:solidFill>
                  <a:schemeClr val="tx2"/>
                </a:solidFill>
              </a:rPr>
              <a:t>Tower </a:t>
            </a: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en-US" sz="1600" dirty="0" smtClean="0">
                <a:solidFill>
                  <a:schemeClr val="tx2"/>
                </a:solidFill>
              </a:rPr>
              <a:t>Rack Mount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>
                <a:solidFill>
                  <a:schemeClr val="tx2"/>
                </a:solidFill>
              </a:rPr>
              <a:t>В</a:t>
            </a:r>
            <a:r>
              <a:rPr lang="ru-RU" sz="1600" dirty="0">
                <a:solidFill>
                  <a:schemeClr val="tx2"/>
                </a:solidFill>
              </a:rPr>
              <a:t>ысокий коэффициент мощности – </a:t>
            </a:r>
            <a:r>
              <a:rPr lang="ru-RU" sz="1600" dirty="0" smtClean="0">
                <a:solidFill>
                  <a:schemeClr val="tx2"/>
                </a:solidFill>
              </a:rPr>
              <a:t>0,9</a:t>
            </a:r>
            <a:endParaRPr lang="ru-RU" sz="1600" baseline="400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Ш</a:t>
            </a:r>
            <a:r>
              <a:rPr lang="ru-RU" sz="1600" dirty="0" smtClean="0">
                <a:solidFill>
                  <a:schemeClr val="tx2"/>
                </a:solidFill>
              </a:rPr>
              <a:t>ирокий диапазон входного напряжения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ысокая перегрузочная способность: &gt;150%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en-US" sz="1600" b="1" dirty="0">
                <a:solidFill>
                  <a:schemeClr val="tx2"/>
                </a:solidFill>
              </a:rPr>
              <a:t>I</a:t>
            </a:r>
            <a:r>
              <a:rPr lang="en-US" sz="1600" dirty="0">
                <a:solidFill>
                  <a:schemeClr val="tx2"/>
                </a:solidFill>
              </a:rPr>
              <a:t>GBT PFC </a:t>
            </a:r>
            <a:r>
              <a:rPr lang="ru-RU" sz="1600" dirty="0" smtClean="0">
                <a:solidFill>
                  <a:schemeClr val="tx2"/>
                </a:solidFill>
              </a:rPr>
              <a:t>технология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ощные, интеллектуальные ЗУ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en-US" sz="1600" b="1" dirty="0">
                <a:solidFill>
                  <a:schemeClr val="tx2"/>
                </a:solidFill>
              </a:rPr>
              <a:t>R</a:t>
            </a:r>
            <a:r>
              <a:rPr lang="en-US" sz="1600" dirty="0">
                <a:solidFill>
                  <a:schemeClr val="tx2"/>
                </a:solidFill>
              </a:rPr>
              <a:t>S232, </a:t>
            </a:r>
            <a:r>
              <a:rPr lang="en-US" sz="1600" dirty="0" smtClean="0">
                <a:solidFill>
                  <a:schemeClr val="tx2"/>
                </a:solidFill>
              </a:rPr>
              <a:t>SNMP</a:t>
            </a:r>
            <a:r>
              <a:rPr lang="ru-RU" sz="1600" dirty="0" smtClean="0">
                <a:solidFill>
                  <a:schemeClr val="tx2"/>
                </a:solidFill>
              </a:rPr>
              <a:t>, сухие контакты, холодный старт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М</a:t>
            </a:r>
            <a:r>
              <a:rPr lang="ru-RU" sz="1600" dirty="0" smtClean="0">
                <a:solidFill>
                  <a:schemeClr val="tx2"/>
                </a:solidFill>
              </a:rPr>
              <a:t>ногоуровневая система защиты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добный </a:t>
            </a:r>
            <a:r>
              <a:rPr lang="en-US" sz="1600" dirty="0" smtClean="0">
                <a:solidFill>
                  <a:schemeClr val="tx2"/>
                </a:solidFill>
              </a:rPr>
              <a:t>LCD</a:t>
            </a:r>
            <a:r>
              <a:rPr lang="ru-RU" sz="1600" dirty="0" smtClean="0">
                <a:solidFill>
                  <a:schemeClr val="tx2"/>
                </a:solidFill>
              </a:rPr>
              <a:t>-дисплей для мониторинга и управления</a:t>
            </a:r>
          </a:p>
          <a:p>
            <a:pPr marL="285750" indent="-285750">
              <a:lnSpc>
                <a:spcPts val="2300"/>
              </a:lnSpc>
              <a:buBlip>
                <a:blip r:embed="rId4"/>
              </a:buBlip>
            </a:pP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ачественное исполнение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142494" cy="2039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05" y="4365104"/>
            <a:ext cx="2668924" cy="17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8562</TotalTime>
  <Words>839</Words>
  <Application>Microsoft Office PowerPoint</Application>
  <PresentationFormat>Экран (4:3)</PresentationFormat>
  <Paragraphs>158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Энергия для Лучшей Жизни!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Пульсар Лимитед</dc:creator>
  <cp:lastModifiedBy>Ilia</cp:lastModifiedBy>
  <cp:revision>133</cp:revision>
  <dcterms:created xsi:type="dcterms:W3CDTF">2012-11-19T18:58:35Z</dcterms:created>
  <dcterms:modified xsi:type="dcterms:W3CDTF">2015-12-02T07:37:02Z</dcterms:modified>
</cp:coreProperties>
</file>